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Inter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0043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8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8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295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Lab 05: Construction of Symbol Table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521637"/>
            <a:ext cx="7556421" cy="2689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Compiler Construction - Symbol Table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0" indent="0" algn="r">
              <a:lnSpc>
                <a:spcPts val="2850"/>
              </a:lnSpc>
              <a:buNone/>
            </a:pPr>
            <a:r>
              <a:rPr lang="en-US" sz="2400" b="1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By : Maryam Noor(002)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565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04" y="510584"/>
            <a:ext cx="6287333" cy="52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</a:t>
            </a: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1: Key Code Logic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15566" y="1246293"/>
            <a:ext cx="29208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Structure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25924" y="4382453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25924" y="4955977"/>
            <a:ext cx="6336268" cy="1970127"/>
          </a:xfrm>
          <a:prstGeom prst="roundRect">
            <a:avLst>
              <a:gd name="adj" fmla="val 4422"/>
            </a:avLst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715566" y="1800458"/>
            <a:ext cx="11680681" cy="6231178"/>
          </a:xfrm>
          <a:prstGeom prst="roundRect">
            <a:avLst>
              <a:gd name="adj" fmla="val 1579"/>
            </a:avLst>
          </a:prstGeom>
          <a:solidFill>
            <a:srgbClr val="CCEEFF"/>
          </a:solidFill>
          <a:ln/>
        </p:spPr>
      </p:sp>
      <p:sp>
        <p:nvSpPr>
          <p:cNvPr id="16" name="Text 12"/>
          <p:cNvSpPr/>
          <p:nvPr/>
        </p:nvSpPr>
        <p:spPr>
          <a:xfrm>
            <a:off x="1071086" y="2741414"/>
            <a:ext cx="5942171" cy="4111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99769" y="1715677"/>
            <a:ext cx="12131769" cy="6315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 void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LexicalAnalyzerFunction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(string input){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Dictionary&lt;string, string[]&gt;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new Dictionary&lt;string, string[]&gt;();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List&lt;string&gt; tokens = new List&lt;string&gt;();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string[] lines =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input.Split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('\n');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foreach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line in lines){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string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"";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for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0;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&lt;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line.Length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++){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char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line[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char.IsWhiteSpace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 ||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special_Reg.IsMatch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ch.ToString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if (!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string.IsNullOrEmpty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 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tokens,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"";}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special_Reg.IsMatch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ch.ToString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tokens.Add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($"&lt;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punc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{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}&gt;");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}}  else  {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+=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; } 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(!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string.IsNullOrEmpty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 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tokens,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);}}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DisplayTokens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(tokens);              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DisplaySymbolTable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}   </a:t>
            </a:r>
          </a:p>
          <a:p>
            <a:pPr>
              <a:lnSpc>
                <a:spcPts val="2600"/>
              </a:lnSpc>
            </a:pPr>
            <a:endParaRPr lang="en-US" sz="1600" dirty="0" smtClean="0">
              <a:solidFill>
                <a:srgbClr val="272525"/>
              </a:solidFill>
              <a:highlight>
                <a:srgbClr val="CCEEF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304" y="380917"/>
            <a:ext cx="6287333" cy="521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 smtClean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</a:t>
            </a: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1: Key Code Logic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15566" y="1246293"/>
            <a:ext cx="29208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400" b="1" dirty="0" err="1" smtClean="0"/>
              <a:t>ProcessToken</a:t>
            </a:r>
            <a:r>
              <a:rPr lang="en-US" sz="2400" b="1" dirty="0" smtClean="0"/>
              <a:t>():</a:t>
            </a:r>
            <a:endParaRPr lang="en-US" sz="2100" b="1" dirty="0"/>
          </a:p>
        </p:txBody>
      </p:sp>
      <p:sp>
        <p:nvSpPr>
          <p:cNvPr id="7" name="Text 5"/>
          <p:cNvSpPr/>
          <p:nvPr/>
        </p:nvSpPr>
        <p:spPr>
          <a:xfrm>
            <a:off x="725924" y="4382453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25924" y="4955977"/>
            <a:ext cx="6336268" cy="1970127"/>
          </a:xfrm>
          <a:prstGeom prst="roundRect">
            <a:avLst>
              <a:gd name="adj" fmla="val 4422"/>
            </a:avLst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715567" y="1800458"/>
            <a:ext cx="12208582" cy="6231178"/>
          </a:xfrm>
          <a:prstGeom prst="roundRect">
            <a:avLst>
              <a:gd name="adj" fmla="val 1579"/>
            </a:avLst>
          </a:prstGeom>
          <a:solidFill>
            <a:srgbClr val="CCEEFF"/>
          </a:solidFill>
          <a:ln/>
        </p:spPr>
      </p:sp>
      <p:sp>
        <p:nvSpPr>
          <p:cNvPr id="16" name="Text 12"/>
          <p:cNvSpPr/>
          <p:nvPr/>
        </p:nvSpPr>
        <p:spPr>
          <a:xfrm>
            <a:off x="1071086" y="2741414"/>
            <a:ext cx="5942171" cy="4111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999769" y="1715677"/>
            <a:ext cx="12131769" cy="6315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 void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ProcessToken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(string token, List&lt;string&gt; tokens, Dictionary&lt;string, string[]&gt;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keywordList.Contains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tokens.Add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($"&lt;keyword, {token}&gt;");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variable_Reg.IsMatch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tokens.Add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($"&lt;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var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{token}&gt;");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(!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symbolTable.ContainsKey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(token, new string[] {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symbolTable.Count.ToString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(), token, "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", "Unknown" });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constants_Reg.IsMatch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tokens.Add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($"&lt;constant, {token}&gt;");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string type =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token.Contains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(".") ? "float" : "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int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";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(!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symbolTable.ContainsKey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(token, new string[] {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symbolTable.Count.ToString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(), token, type, token });  }}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else if (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operators_Reg.IsMatch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(token)){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tokens.Add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($"&lt;operator, {token}&gt;"); }</a:t>
            </a:r>
          </a:p>
          <a:p>
            <a:pPr>
              <a:lnSpc>
                <a:spcPts val="2600"/>
              </a:lnSpc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 {  </a:t>
            </a:r>
            <a:r>
              <a:rPr lang="en-US" sz="1600" dirty="0" err="1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Console.WriteLine</a:t>
            </a: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($"Unknown token: {token}");  }}</a:t>
            </a:r>
          </a:p>
          <a:p>
            <a:pPr>
              <a:lnSpc>
                <a:spcPts val="2600"/>
              </a:lnSpc>
            </a:pPr>
            <a:endParaRPr lang="en-US" sz="1600" dirty="0" smtClean="0">
              <a:solidFill>
                <a:srgbClr val="272525"/>
              </a:solidFill>
              <a:highlight>
                <a:srgbClr val="CCEEF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2600"/>
              </a:lnSpc>
            </a:pPr>
            <a:endParaRPr lang="en-US" sz="1600" dirty="0" smtClean="0">
              <a:solidFill>
                <a:srgbClr val="272525"/>
              </a:solidFill>
              <a:highlight>
                <a:srgbClr val="CCEEFF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4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2493"/>
            <a:ext cx="656986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 is a Symbol Table?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47" y="2968823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014782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Definition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1530906" y="3522940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data structure used by compilers to store information about identifiers.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9369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361" y="2968823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3014782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Points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5450919" y="352294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Associates each identifier with its declaration or appearance information.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281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347" y="5460087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50604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1530906" y="60142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Commonly uses </a:t>
            </a:r>
            <a:r>
              <a:rPr lang="en-US" sz="1750" dirty="0" smtClean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arrays, hash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tables, trees, or linear lists.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59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Data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877020"/>
            <a:ext cx="7556421" cy="2666524"/>
          </a:xfrm>
          <a:prstGeom prst="roundRect">
            <a:avLst>
              <a:gd name="adj" fmla="val 35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114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Information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61961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Identifier Name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06181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Type (int, float)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50400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 (local/global)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394620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Location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70358"/>
            <a:ext cx="7556421" cy="2666524"/>
          </a:xfrm>
          <a:prstGeom prst="roundRect">
            <a:avLst>
              <a:gd name="adj" fmla="val 357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Additional Attributes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51295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 Number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14624" y="595514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14624" y="639734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514624" y="683954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Status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0821"/>
            <a:ext cx="669428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Use Symbol Tables?</a:t>
            </a:r>
            <a:endParaRPr lang="en-US" sz="4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524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62056"/>
            <a:ext cx="316432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Identifier Management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754422" y="267021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variables, functions, and constants.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9612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229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Type Checking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754422" y="403109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correct variable usage.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57011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838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Scope Resolution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754422" y="539198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variable visibility.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1789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4470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Detection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7754422" y="675286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undeclared or duplicate entries.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23380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Creation Phases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1048941" y="3152061"/>
            <a:ext cx="30480" cy="3754041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39197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15206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347" y="3183969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2183011" y="32299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Lexical Analysis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183011" y="3738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creation, basic identifier recognition.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794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554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347" y="4586526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2183011" y="46324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Syntax Analysis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183011" y="514064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 construction phase; variables and types identified.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19708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9571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347" y="5989082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2183011" y="60350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Semantic Analysis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183011" y="654319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with scope and type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5284" y="485537"/>
            <a:ext cx="6283523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Example: C Code Symbol Table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085284" y="1303615"/>
            <a:ext cx="7946231" cy="2446258"/>
          </a:xfrm>
          <a:prstGeom prst="roundRect">
            <a:avLst>
              <a:gd name="adj" fmla="val 2938"/>
            </a:avLst>
          </a:prstGeom>
          <a:solidFill>
            <a:srgbClr val="CCEEFF"/>
          </a:solidFill>
          <a:ln/>
        </p:spPr>
      </p:sp>
      <p:sp>
        <p:nvSpPr>
          <p:cNvPr id="5" name="Shape 2"/>
          <p:cNvSpPr/>
          <p:nvPr/>
        </p:nvSpPr>
        <p:spPr>
          <a:xfrm>
            <a:off x="6076831" y="1303615"/>
            <a:ext cx="7963138" cy="2446258"/>
          </a:xfrm>
          <a:prstGeom prst="roundRect">
            <a:avLst>
              <a:gd name="adj" fmla="val 1049"/>
            </a:avLst>
          </a:prstGeom>
          <a:solidFill>
            <a:srgbClr val="CCEEFF"/>
          </a:solidFill>
          <a:ln/>
        </p:spPr>
      </p:sp>
      <p:sp>
        <p:nvSpPr>
          <p:cNvPr id="6" name="Text 3"/>
          <p:cNvSpPr/>
          <p:nvPr/>
        </p:nvSpPr>
        <p:spPr>
          <a:xfrm>
            <a:off x="6247924" y="1431846"/>
            <a:ext cx="7620953" cy="2189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 smtClean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extern </a:t>
            </a: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 bar(double x);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double foo(int count) {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double sum = 0.0;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for (int i = 1; i &lt;= count; i++)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sum += bar((double) i);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return sum;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085284" y="3942278"/>
            <a:ext cx="7946231" cy="3801785"/>
          </a:xfrm>
          <a:prstGeom prst="roundRect">
            <a:avLst>
              <a:gd name="adj" fmla="val 18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092904" y="3949898"/>
            <a:ext cx="7932539" cy="494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264116" y="4060150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Index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89996" y="406015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8912066" y="406015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Type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0234136" y="406015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Scope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11556206" y="406015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12878276" y="4060150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092904" y="4444127"/>
            <a:ext cx="7932539" cy="10416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264116" y="4554379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89996" y="4554379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bar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8912066" y="4554379"/>
            <a:ext cx="972264" cy="821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function(double→double)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10234136" y="4554379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11556206" y="4554379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12878276" y="4554379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extern</a:t>
            </a:r>
            <a:endParaRPr lang="en-US" sz="1300" dirty="0"/>
          </a:p>
        </p:txBody>
      </p:sp>
      <p:sp>
        <p:nvSpPr>
          <p:cNvPr id="22" name="Shape 19"/>
          <p:cNvSpPr/>
          <p:nvPr/>
        </p:nvSpPr>
        <p:spPr>
          <a:xfrm>
            <a:off x="6092904" y="5485805"/>
            <a:ext cx="7932539" cy="76795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264116" y="5596057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589996" y="559605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foo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8912066" y="5596057"/>
            <a:ext cx="972264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function(int→double)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10234136" y="559605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11556206" y="559605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12878276" y="5596057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defined</a:t>
            </a:r>
            <a:endParaRPr lang="en-US" sz="1300" dirty="0"/>
          </a:p>
        </p:txBody>
      </p:sp>
      <p:sp>
        <p:nvSpPr>
          <p:cNvPr id="29" name="Shape 26"/>
          <p:cNvSpPr/>
          <p:nvPr/>
        </p:nvSpPr>
        <p:spPr>
          <a:xfrm>
            <a:off x="6092904" y="6253758"/>
            <a:ext cx="7932539" cy="4942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6264116" y="6364010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7589996" y="636401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8912066" y="636401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</a:t>
            </a:r>
            <a:endParaRPr lang="en-US" sz="1300" dirty="0"/>
          </a:p>
        </p:txBody>
      </p:sp>
      <p:sp>
        <p:nvSpPr>
          <p:cNvPr id="33" name="Text 30"/>
          <p:cNvSpPr/>
          <p:nvPr/>
        </p:nvSpPr>
        <p:spPr>
          <a:xfrm>
            <a:off x="10234136" y="636401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</a:t>
            </a:r>
            <a:endParaRPr lang="en-US" sz="1300" dirty="0"/>
          </a:p>
        </p:txBody>
      </p:sp>
      <p:sp>
        <p:nvSpPr>
          <p:cNvPr id="34" name="Text 31"/>
          <p:cNvSpPr/>
          <p:nvPr/>
        </p:nvSpPr>
        <p:spPr>
          <a:xfrm>
            <a:off x="11556206" y="6364010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300" dirty="0"/>
          </a:p>
        </p:txBody>
      </p:sp>
      <p:sp>
        <p:nvSpPr>
          <p:cNvPr id="35" name="Text 32"/>
          <p:cNvSpPr/>
          <p:nvPr/>
        </p:nvSpPr>
        <p:spPr>
          <a:xfrm>
            <a:off x="12878276" y="6364010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</a:t>
            </a:r>
            <a:endParaRPr lang="en-US" sz="1300" dirty="0"/>
          </a:p>
        </p:txBody>
      </p:sp>
      <p:sp>
        <p:nvSpPr>
          <p:cNvPr id="36" name="Shape 33"/>
          <p:cNvSpPr/>
          <p:nvPr/>
        </p:nvSpPr>
        <p:spPr>
          <a:xfrm>
            <a:off x="6092904" y="6747986"/>
            <a:ext cx="7932539" cy="494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4"/>
          <p:cNvSpPr/>
          <p:nvPr/>
        </p:nvSpPr>
        <p:spPr>
          <a:xfrm>
            <a:off x="6264116" y="6858238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  <p:sp>
        <p:nvSpPr>
          <p:cNvPr id="38" name="Text 35"/>
          <p:cNvSpPr/>
          <p:nvPr/>
        </p:nvSpPr>
        <p:spPr>
          <a:xfrm>
            <a:off x="7589996" y="6858238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</a:t>
            </a:r>
            <a:endParaRPr lang="en-US" sz="1300" dirty="0"/>
          </a:p>
        </p:txBody>
      </p:sp>
      <p:sp>
        <p:nvSpPr>
          <p:cNvPr id="39" name="Text 36"/>
          <p:cNvSpPr/>
          <p:nvPr/>
        </p:nvSpPr>
        <p:spPr>
          <a:xfrm>
            <a:off x="8912066" y="6858238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double</a:t>
            </a:r>
            <a:endParaRPr lang="en-US" sz="1300" dirty="0"/>
          </a:p>
        </p:txBody>
      </p:sp>
      <p:sp>
        <p:nvSpPr>
          <p:cNvPr id="40" name="Text 37"/>
          <p:cNvSpPr/>
          <p:nvPr/>
        </p:nvSpPr>
        <p:spPr>
          <a:xfrm>
            <a:off x="10234136" y="6858238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</a:t>
            </a:r>
            <a:endParaRPr lang="en-US" sz="1300" dirty="0"/>
          </a:p>
        </p:txBody>
      </p:sp>
      <p:sp>
        <p:nvSpPr>
          <p:cNvPr id="41" name="Text 38"/>
          <p:cNvSpPr/>
          <p:nvPr/>
        </p:nvSpPr>
        <p:spPr>
          <a:xfrm>
            <a:off x="11556206" y="6858238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300" dirty="0"/>
          </a:p>
        </p:txBody>
      </p:sp>
      <p:sp>
        <p:nvSpPr>
          <p:cNvPr id="42" name="Text 39"/>
          <p:cNvSpPr/>
          <p:nvPr/>
        </p:nvSpPr>
        <p:spPr>
          <a:xfrm>
            <a:off x="12878276" y="6858238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0.0</a:t>
            </a:r>
            <a:endParaRPr lang="en-US" sz="1300" dirty="0"/>
          </a:p>
        </p:txBody>
      </p:sp>
      <p:sp>
        <p:nvSpPr>
          <p:cNvPr id="43" name="Shape 40"/>
          <p:cNvSpPr/>
          <p:nvPr/>
        </p:nvSpPr>
        <p:spPr>
          <a:xfrm>
            <a:off x="6092904" y="7242215"/>
            <a:ext cx="7932539" cy="4942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6264116" y="7352467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7589996" y="735246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</a:t>
            </a:r>
            <a:endParaRPr lang="en-US" sz="1300" dirty="0"/>
          </a:p>
        </p:txBody>
      </p:sp>
      <p:sp>
        <p:nvSpPr>
          <p:cNvPr id="46" name="Text 43"/>
          <p:cNvSpPr/>
          <p:nvPr/>
        </p:nvSpPr>
        <p:spPr>
          <a:xfrm>
            <a:off x="8912066" y="735246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</a:t>
            </a:r>
            <a:endParaRPr lang="en-US" sz="1300" dirty="0"/>
          </a:p>
        </p:txBody>
      </p:sp>
      <p:sp>
        <p:nvSpPr>
          <p:cNvPr id="47" name="Text 44"/>
          <p:cNvSpPr/>
          <p:nvPr/>
        </p:nvSpPr>
        <p:spPr>
          <a:xfrm>
            <a:off x="10234136" y="735246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</a:t>
            </a:r>
            <a:endParaRPr lang="en-US" sz="1300" dirty="0"/>
          </a:p>
        </p:txBody>
      </p:sp>
      <p:sp>
        <p:nvSpPr>
          <p:cNvPr id="48" name="Text 45"/>
          <p:cNvSpPr/>
          <p:nvPr/>
        </p:nvSpPr>
        <p:spPr>
          <a:xfrm>
            <a:off x="11556206" y="7352467"/>
            <a:ext cx="9722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300" dirty="0"/>
          </a:p>
        </p:txBody>
      </p:sp>
      <p:sp>
        <p:nvSpPr>
          <p:cNvPr id="49" name="Text 46"/>
          <p:cNvSpPr/>
          <p:nvPr/>
        </p:nvSpPr>
        <p:spPr>
          <a:xfrm>
            <a:off x="12878276" y="7352467"/>
            <a:ext cx="97607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3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56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Activity 1: Array-Based Symbol Table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5243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 Symbol Table using an Array Data Structure.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4241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303973" y="31424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Processing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303973" y="365057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user input and initialize data structures.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133951" y="4240292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644134" y="42402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Line-by-Line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644134" y="47484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input into individual lines for analysis.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474232" y="5338167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984415" y="533816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 Generation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1984415" y="584632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tokens for operators, variables, and constants.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814513" y="6436043"/>
            <a:ext cx="170021" cy="871061"/>
          </a:xfrm>
          <a:prstGeom prst="roundRect">
            <a:avLst>
              <a:gd name="adj" fmla="val 5603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2324695" y="64360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Entry</a:t>
            </a:r>
            <a:endParaRPr lang="en-US" sz="2300" dirty="0"/>
          </a:p>
        </p:txBody>
      </p:sp>
      <p:sp>
        <p:nvSpPr>
          <p:cNvPr id="16" name="Text 13"/>
          <p:cNvSpPr/>
          <p:nvPr/>
        </p:nvSpPr>
        <p:spPr>
          <a:xfrm>
            <a:off x="2324695" y="6944201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variable information to a 2D array.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924" y="1070134"/>
            <a:ext cx="6287333" cy="680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Activity 1: Key Code Logic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25924" y="2269212"/>
            <a:ext cx="292084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Structure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725924" y="2842736"/>
            <a:ext cx="6336268" cy="1306473"/>
          </a:xfrm>
          <a:prstGeom prst="roundRect">
            <a:avLst>
              <a:gd name="adj" fmla="val 6668"/>
            </a:avLst>
          </a:prstGeom>
          <a:solidFill>
            <a:srgbClr val="CCEEFF"/>
          </a:solidFill>
          <a:ln/>
        </p:spPr>
      </p:sp>
      <p:sp>
        <p:nvSpPr>
          <p:cNvPr id="5" name="Shape 3"/>
          <p:cNvSpPr/>
          <p:nvPr/>
        </p:nvSpPr>
        <p:spPr>
          <a:xfrm>
            <a:off x="715566" y="2842736"/>
            <a:ext cx="6356985" cy="1306473"/>
          </a:xfrm>
          <a:prstGeom prst="roundRect">
            <a:avLst>
              <a:gd name="adj" fmla="val 2382"/>
            </a:avLst>
          </a:prstGeom>
          <a:solidFill>
            <a:srgbClr val="CCEEFF"/>
          </a:solidFill>
          <a:ln/>
        </p:spPr>
      </p:sp>
      <p:sp>
        <p:nvSpPr>
          <p:cNvPr id="6" name="Text 4"/>
          <p:cNvSpPr/>
          <p:nvPr/>
        </p:nvSpPr>
        <p:spPr>
          <a:xfrm>
            <a:off x="922972" y="2998232"/>
            <a:ext cx="5942171" cy="995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String[,] SymbolTable = new String[20, 6];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[Index][Variable Name][Type][Value][Line#][Reserved]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5924" y="4382453"/>
            <a:ext cx="27224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Regex Patterns</a:t>
            </a:r>
            <a:endParaRPr lang="en-US" sz="2100" dirty="0"/>
          </a:p>
        </p:txBody>
      </p:sp>
      <p:sp>
        <p:nvSpPr>
          <p:cNvPr id="8" name="Shape 6"/>
          <p:cNvSpPr/>
          <p:nvPr/>
        </p:nvSpPr>
        <p:spPr>
          <a:xfrm>
            <a:off x="725924" y="4955977"/>
            <a:ext cx="6336268" cy="1970127"/>
          </a:xfrm>
          <a:prstGeom prst="roundRect">
            <a:avLst>
              <a:gd name="adj" fmla="val 4422"/>
            </a:avLst>
          </a:prstGeom>
          <a:solidFill>
            <a:srgbClr val="CCEEFF"/>
          </a:solidFill>
          <a:ln/>
        </p:spPr>
      </p:sp>
      <p:sp>
        <p:nvSpPr>
          <p:cNvPr id="9" name="Shape 7"/>
          <p:cNvSpPr/>
          <p:nvPr/>
        </p:nvSpPr>
        <p:spPr>
          <a:xfrm>
            <a:off x="715566" y="4955977"/>
            <a:ext cx="6356985" cy="1970127"/>
          </a:xfrm>
          <a:prstGeom prst="roundRect">
            <a:avLst>
              <a:gd name="adj" fmla="val 1579"/>
            </a:avLst>
          </a:prstGeom>
          <a:solidFill>
            <a:srgbClr val="CCEEFF"/>
          </a:solidFill>
          <a:ln/>
        </p:spPr>
      </p:sp>
      <p:sp>
        <p:nvSpPr>
          <p:cNvPr id="10" name="Text 8"/>
          <p:cNvSpPr/>
          <p:nvPr/>
        </p:nvSpPr>
        <p:spPr>
          <a:xfrm>
            <a:off x="922972" y="5111472"/>
            <a:ext cx="5942171" cy="1659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Regex variable_Reg = new Regex(@"^[A-Za-z_][A-Za-z0-9]*$");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Regex constants_Reg = new Regex(@"^[0-9]+([.][0-9]+)?([e]([+|-])?[0-9]+)?$");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Regex operators_Reg = new Regex(@"^[-*+/&gt;&lt;&amp;&amp;||=]$");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575828" y="2269212"/>
            <a:ext cx="315920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Symbol Table Entry Logic</a:t>
            </a:r>
            <a:endParaRPr lang="en-US" sz="2100" dirty="0"/>
          </a:p>
        </p:txBody>
      </p:sp>
      <p:sp>
        <p:nvSpPr>
          <p:cNvPr id="12" name="Shape 10"/>
          <p:cNvSpPr/>
          <p:nvPr/>
        </p:nvSpPr>
        <p:spPr>
          <a:xfrm>
            <a:off x="7575828" y="2842736"/>
            <a:ext cx="6336268" cy="2633782"/>
          </a:xfrm>
          <a:prstGeom prst="roundRect">
            <a:avLst>
              <a:gd name="adj" fmla="val 3308"/>
            </a:avLst>
          </a:prstGeom>
          <a:solidFill>
            <a:srgbClr val="CCEEFF"/>
          </a:solidFill>
          <a:ln/>
        </p:spPr>
      </p:sp>
      <p:sp>
        <p:nvSpPr>
          <p:cNvPr id="13" name="Shape 11"/>
          <p:cNvSpPr/>
          <p:nvPr/>
        </p:nvSpPr>
        <p:spPr>
          <a:xfrm>
            <a:off x="7565469" y="2842736"/>
            <a:ext cx="6356985" cy="2633782"/>
          </a:xfrm>
          <a:prstGeom prst="roundRect">
            <a:avLst>
              <a:gd name="adj" fmla="val 1181"/>
            </a:avLst>
          </a:prstGeom>
          <a:solidFill>
            <a:srgbClr val="CCEEFF"/>
          </a:solidFill>
          <a:ln/>
        </p:spPr>
      </p:sp>
      <p:sp>
        <p:nvSpPr>
          <p:cNvPr id="14" name="Text 12"/>
          <p:cNvSpPr/>
          <p:nvPr/>
        </p:nvSpPr>
        <p:spPr>
          <a:xfrm>
            <a:off x="7772876" y="2998231"/>
            <a:ext cx="5942171" cy="271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SymbolTable[row, 1] = row.ToString(); // Index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SymbolTable[row, 2] = finalArrayc[x].ToString(); // Variable name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SymbolTable[row, 3] = finalArrayc[x - 1].ToString(); // Type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SymbolTable[row, 4] = finalArrayc[x + 2].ToString(); // Value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SymbolTable[row, 5] = line_num.ToString(); // Line number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highlight>
                  <a:srgbClr val="CCEEF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</a:t>
            </a:r>
            <a:endParaRPr lang="en-US" sz="16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4282"/>
            <a:ext cx="894338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Task 1: Hash-Based Symbol Table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22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Symbol Table using Hash Function (Dictionary) for efficient storage.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15453" y="327005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Initialize Hash Table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793790" y="377821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Dictionary for symbol storage.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663077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8310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Input Tokenization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9937790" y="333922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 input into tokens character by character.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398401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0051256" y="458712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Token Processing</a:t>
            </a:r>
            <a:endParaRPr lang="en-US" sz="2300" dirty="0"/>
          </a:p>
        </p:txBody>
      </p:sp>
      <p:sp>
        <p:nvSpPr>
          <p:cNvPr id="13" name="Text 7"/>
          <p:cNvSpPr/>
          <p:nvPr/>
        </p:nvSpPr>
        <p:spPr>
          <a:xfrm>
            <a:off x="10051256" y="5095280"/>
            <a:ext cx="37853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Classify tokens using regex patterns.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508515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937790" y="63431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Hash Table Insertion</a:t>
            </a:r>
            <a:endParaRPr lang="en-US" sz="2300" dirty="0"/>
          </a:p>
        </p:txBody>
      </p:sp>
      <p:sp>
        <p:nvSpPr>
          <p:cNvPr id="17" name="Text 9"/>
          <p:cNvSpPr/>
          <p:nvPr/>
        </p:nvSpPr>
        <p:spPr>
          <a:xfrm>
            <a:off x="9937790" y="685133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unique identifiers to Dictionary.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6392228"/>
            <a:ext cx="339328" cy="42422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715453" y="572262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Duplicate Check</a:t>
            </a:r>
            <a:endParaRPr lang="en-US" sz="2300" dirty="0"/>
          </a:p>
        </p:txBody>
      </p:sp>
      <p:sp>
        <p:nvSpPr>
          <p:cNvPr id="21" name="Text 11"/>
          <p:cNvSpPr/>
          <p:nvPr/>
        </p:nvSpPr>
        <p:spPr>
          <a:xfrm>
            <a:off x="793790" y="623077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Avoid duplicate entries in hash table.</a:t>
            </a:r>
            <a:endParaRPr lang="en-US" sz="17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740223"/>
            <a:ext cx="4564975" cy="4564975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5513427"/>
            <a:ext cx="339328" cy="4242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0454" y="7757824"/>
            <a:ext cx="1686261" cy="387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817</Words>
  <Application>Microsoft Office PowerPoint</Application>
  <PresentationFormat>Custom</PresentationFormat>
  <Paragraphs>185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Calibri</vt:lpstr>
      <vt:lpstr>Inter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7</cp:revision>
  <dcterms:created xsi:type="dcterms:W3CDTF">2025-05-28T16:00:54Z</dcterms:created>
  <dcterms:modified xsi:type="dcterms:W3CDTF">2025-06-18T10:56:38Z</dcterms:modified>
</cp:coreProperties>
</file>